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3630" y="12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6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6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8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6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1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3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3E801-40A0-416F-94B7-B539A5CD2A1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669677" y="2663050"/>
            <a:ext cx="1792478" cy="964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Type of Survey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US" sz="1000" b="1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05. Chem. Treat</a:t>
            </a:r>
          </a:p>
          <a:p>
            <a:pPr marL="228600" indent="-228600">
              <a:lnSpc>
                <a:spcPts val="1400"/>
              </a:lnSpc>
              <a:buAutoNum type="arabicPeriod" startAt="11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Non-target</a:t>
            </a:r>
          </a:p>
          <a:p>
            <a:pPr marL="228600" indent="-228600">
              <a:lnSpc>
                <a:spcPts val="1400"/>
              </a:lnSpc>
              <a:buAutoNum type="arabicPeriod" startAt="20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Bio.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Collection (TOP 29)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091" y="228600"/>
            <a:ext cx="69342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Non-Target/</a:t>
            </a:r>
            <a:r>
              <a:rPr lang="en-US" sz="1400" b="1" dirty="0" err="1" smtClean="0"/>
              <a:t>Chem</a:t>
            </a:r>
            <a:r>
              <a:rPr lang="en-US" sz="1400" b="1" dirty="0" smtClean="0"/>
              <a:t>-Treat Form</a:t>
            </a:r>
            <a:endParaRPr lang="en-US" sz="1400" b="1" dirty="0"/>
          </a:p>
        </p:txBody>
      </p:sp>
      <p:sp>
        <p:nvSpPr>
          <p:cNvPr id="5" name="Rectangle 4"/>
          <p:cNvSpPr/>
          <p:nvPr/>
        </p:nvSpPr>
        <p:spPr>
          <a:xfrm>
            <a:off x="6102091" y="228600"/>
            <a:ext cx="1301646" cy="6287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7091" y="228600"/>
            <a:ext cx="2362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Form </a:t>
            </a:r>
            <a:r>
              <a:rPr lang="en-US" sz="800" smtClean="0">
                <a:latin typeface="Arial" pitchFamily="34" charset="0"/>
                <a:cs typeface="Arial" pitchFamily="34" charset="0"/>
              </a:rPr>
              <a:t>Revised </a:t>
            </a:r>
            <a:r>
              <a:rPr lang="en-US" sz="800" smtClean="0">
                <a:latin typeface="Arial" pitchFamily="34" charset="0"/>
                <a:cs typeface="Arial" pitchFamily="34" charset="0"/>
              </a:rPr>
              <a:t>1/7/20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2091" y="241756"/>
            <a:ext cx="1143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For Office Use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0291" y="657254"/>
            <a:ext cx="457200" cy="1941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9320" y="457200"/>
            <a:ext cx="5826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Mainstream ___________________________  Tributary ____________________  Reach _____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320" y="914400"/>
            <a:ext cx="7444887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Site Description</a:t>
            </a:r>
          </a:p>
          <a:p>
            <a:pPr>
              <a:lnSpc>
                <a:spcPts val="1400"/>
              </a:lnSpc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Comments</a:t>
            </a:r>
          </a:p>
          <a:p>
            <a:pPr>
              <a:lnSpc>
                <a:spcPts val="1400"/>
              </a:lnSpc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603303" y="1879990"/>
            <a:ext cx="0" cy="29677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48766" y="1956934"/>
            <a:ext cx="2494594" cy="2974003"/>
            <a:chOff x="148766" y="1956934"/>
            <a:chExt cx="2494594" cy="2974003"/>
          </a:xfrm>
        </p:grpSpPr>
        <p:sp>
          <p:nvSpPr>
            <p:cNvPr id="11" name="TextBox 10"/>
            <p:cNvSpPr txBox="1"/>
            <p:nvPr/>
          </p:nvSpPr>
          <p:spPr>
            <a:xfrm>
              <a:off x="199320" y="1956934"/>
              <a:ext cx="2002471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000" b="1" u="sng" dirty="0" smtClean="0">
                  <a:latin typeface="Arial" pitchFamily="34" charset="0"/>
                  <a:cs typeface="Arial" pitchFamily="34" charset="0"/>
                </a:rPr>
                <a:t>State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IL   IN   MI   MN</a:t>
              </a:r>
            </a:p>
            <a:p>
              <a:r>
                <a:rPr lang="en-US" sz="1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        NY  OH  PA  WI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County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___________________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County Number 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___ ___ ___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99320" y="2744496"/>
              <a:ext cx="15359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u="sng" dirty="0" smtClean="0">
                  <a:latin typeface="Arial" pitchFamily="34" charset="0"/>
                  <a:cs typeface="Arial" pitchFamily="34" charset="0"/>
                </a:rPr>
                <a:t>Office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1 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Mqt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2 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Lud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2944" y="2987933"/>
              <a:ext cx="19752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u="sng" dirty="0" smtClean="0">
                  <a:latin typeface="Arial" pitchFamily="34" charset="0"/>
                  <a:cs typeface="Arial" pitchFamily="34" charset="0"/>
                </a:rPr>
                <a:t>Lake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1 Sup    2 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Mich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3 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Hur</a:t>
              </a:r>
              <a:endParaRPr lang="en-US" sz="1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1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       4 Erie    5 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Ont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8766" y="3427961"/>
              <a:ext cx="2494594" cy="15029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Stream  ___ ___ ___</a:t>
              </a:r>
            </a:p>
            <a:p>
              <a:pPr algn="ctr">
                <a:lnSpc>
                  <a:spcPts val="16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Zone      ___ ___</a:t>
              </a:r>
            </a:p>
            <a:p>
              <a:pPr algn="ctr">
                <a:lnSpc>
                  <a:spcPts val="16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Station   ___ ___ ___</a:t>
              </a:r>
            </a:p>
            <a:p>
              <a:pPr>
                <a:lnSpc>
                  <a:spcPts val="16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              Mileage </a:t>
              </a:r>
              <a:r>
                <a:rPr lang="en-US" sz="1000" dirty="0">
                  <a:latin typeface="Arial" pitchFamily="34" charset="0"/>
                  <a:cs typeface="Arial" pitchFamily="34" charset="0"/>
                </a:rPr>
                <a:t>___ ___ 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. ___ ___</a:t>
              </a:r>
            </a:p>
            <a:p>
              <a:pPr>
                <a:lnSpc>
                  <a:spcPts val="16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Reference I.D.   ___ ___ ___ ___ ___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Month  ___ ___    Day  ___ ___  20__ __</a:t>
              </a:r>
            </a:p>
            <a:p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62219" y="1879990"/>
            <a:ext cx="1518364" cy="794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Direction from access</a:t>
            </a:r>
          </a:p>
          <a:p>
            <a:pPr marL="228600" indent="-228600">
              <a:lnSpc>
                <a:spcPts val="1400"/>
              </a:lnSpc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Up</a:t>
            </a:r>
          </a:p>
          <a:p>
            <a:pPr marL="228600" indent="-228600">
              <a:lnSpc>
                <a:spcPts val="1400"/>
              </a:lnSpc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Down</a:t>
            </a:r>
          </a:p>
          <a:p>
            <a:pPr marL="228600" indent="-228600">
              <a:lnSpc>
                <a:spcPts val="1400"/>
              </a:lnSpc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Both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456147" y="1879990"/>
            <a:ext cx="0" cy="29677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25383" y="1879990"/>
            <a:ext cx="1608133" cy="823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Data Collection Method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03. 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Scap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04. 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Fyke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033516" y="1904415"/>
            <a:ext cx="0" cy="29433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00236" y="2549351"/>
            <a:ext cx="1417376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Water Levels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1.  Dry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2.  Dry between pools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4.  Low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5.  Normal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6.  High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8.  Flooding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17145" y="3985977"/>
            <a:ext cx="15087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Collecting Conditions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1.  Good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2.  Fair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3.  Poor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3646" y="1879990"/>
            <a:ext cx="7777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Turbidity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1.  Clear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2.  Slightly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3.  Turbid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3646" y="2744496"/>
            <a:ext cx="1500732" cy="19774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Collection Problems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1.  Water Depth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2.  Soft Bottom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3.  Visibility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4. 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Instream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Vegetation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5.  Brush on Banks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6.  Current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7.  Equipment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8.  Other</a:t>
            </a:r>
          </a:p>
          <a:p>
            <a:pPr>
              <a:lnSpc>
                <a:spcPts val="1500"/>
              </a:lnSpc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9.  None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47050"/>
              </p:ext>
            </p:extLst>
          </p:nvPr>
        </p:nvGraphicFramePr>
        <p:xfrm>
          <a:off x="202568" y="4876326"/>
          <a:ext cx="3651624" cy="1601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6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123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FIELD PERSONNEL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24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F.I.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Last Name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I.D. Code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44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244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244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04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20166"/>
              </p:ext>
            </p:extLst>
          </p:nvPr>
        </p:nvGraphicFramePr>
        <p:xfrm>
          <a:off x="3921763" y="4877169"/>
          <a:ext cx="3611622" cy="160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1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TRS VISITS</a:t>
                      </a:r>
                      <a:endParaRPr lang="en-US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2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 TWP.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RANGE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SEC.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QTR.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35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___ ___ ___            ___ ___ ___             ___ ___              ___ 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___ ___ ___            ___ ___ ___             ___ ___              ___ 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___ ___ ___            ___ ___ ___             ___ ___              ___ 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___ ___ ___            ___ ___ ___             ___ ___              ___ 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79774"/>
              </p:ext>
            </p:extLst>
          </p:nvPr>
        </p:nvGraphicFramePr>
        <p:xfrm>
          <a:off x="202568" y="6550222"/>
          <a:ext cx="7330818" cy="1582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6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704"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NET USAGE</a:t>
                      </a:r>
                      <a:endParaRPr lang="en-US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Net Type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(code)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Size (</a:t>
                      </a:r>
                      <a:r>
                        <a:rPr lang="en-US" sz="900" dirty="0" err="1" smtClean="0">
                          <a:latin typeface="Arial" pitchFamily="34" charset="0"/>
                          <a:cs typeface="Arial" pitchFamily="34" charset="0"/>
                        </a:rPr>
                        <a:t>ft</a:t>
                      </a: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 x </a:t>
                      </a:r>
                      <a:r>
                        <a:rPr lang="en-US" sz="900" dirty="0" err="1" smtClean="0">
                          <a:latin typeface="Arial" pitchFamily="34" charset="0"/>
                          <a:cs typeface="Arial" pitchFamily="34" charset="0"/>
                        </a:rPr>
                        <a:t>ft</a:t>
                      </a: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# of nets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Time ended (military)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Hours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Distance Examined (meters)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74">
                <a:tc>
                  <a:txBody>
                    <a:bodyPr/>
                    <a:lstStyle/>
                    <a:p>
                      <a:r>
                        <a:rPr lang="en-US" sz="900" dirty="0" err="1" smtClean="0">
                          <a:latin typeface="Arial" pitchFamily="34" charset="0"/>
                          <a:cs typeface="Arial" pitchFamily="34" charset="0"/>
                        </a:rPr>
                        <a:t>Scap</a:t>
                      </a: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 (3)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74">
                <a:tc rowSpan="4">
                  <a:txBody>
                    <a:bodyPr/>
                    <a:lstStyle/>
                    <a:p>
                      <a:r>
                        <a:rPr lang="en-US" sz="900" dirty="0" err="1" smtClean="0">
                          <a:latin typeface="Arial" pitchFamily="34" charset="0"/>
                          <a:cs typeface="Arial" pitchFamily="34" charset="0"/>
                        </a:rPr>
                        <a:t>Fyke</a:t>
                      </a: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 (4)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74">
                <a:tc v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374">
                <a:tc v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43">
                <a:tc v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669677" y="3441988"/>
            <a:ext cx="1686680" cy="1682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Below Application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US" sz="1000" b="1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u="sng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es    </a:t>
            </a:r>
          </a:p>
          <a:p>
            <a:pPr>
              <a:lnSpc>
                <a:spcPts val="1400"/>
              </a:lnSpc>
            </a:pPr>
            <a:r>
              <a:rPr lang="en-US" sz="1000" u="sng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lnSpc>
                <a:spcPts val="1400"/>
              </a:lnSpc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b="1" u="sng" dirty="0" smtClean="0">
                <a:latin typeface="Arial" pitchFamily="34" charset="0"/>
                <a:cs typeface="Arial" pitchFamily="34" charset="0"/>
              </a:rPr>
              <a:t>Non-Target Random Site</a:t>
            </a:r>
            <a:endParaRPr lang="en-US" sz="1000" b="1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000" u="sng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es    </a:t>
            </a:r>
          </a:p>
          <a:p>
            <a:pPr>
              <a:lnSpc>
                <a:spcPts val="1400"/>
              </a:lnSpc>
            </a:pPr>
            <a:r>
              <a:rPr lang="en-US" sz="1000" u="sng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lnSpc>
                <a:spcPts val="1400"/>
              </a:lnSpc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200555" y="1111890"/>
            <a:ext cx="60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77505" y="1264290"/>
            <a:ext cx="69675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29015" y="1458755"/>
            <a:ext cx="63160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7505" y="1611155"/>
            <a:ext cx="69675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77505" y="1763555"/>
            <a:ext cx="69675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52914" y="4416864"/>
            <a:ext cx="6445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22835"/>
              </p:ext>
            </p:extLst>
          </p:nvPr>
        </p:nvGraphicFramePr>
        <p:xfrm>
          <a:off x="199320" y="8179413"/>
          <a:ext cx="7334065" cy="169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3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4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4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007">
                <a:tc gridSpan="9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Species Catch Table; Condition Codes: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1=Sick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2=Dead from </a:t>
                      </a:r>
                      <a:r>
                        <a:rPr lang="en-US" sz="10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Lampricide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3=Alive       4=Dead from Other Causes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Species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Spp</a:t>
                      </a:r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Cond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Number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Species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Spp</a:t>
                      </a:r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Cond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Number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007"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6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79775"/>
              </p:ext>
            </p:extLst>
          </p:nvPr>
        </p:nvGraphicFramePr>
        <p:xfrm>
          <a:off x="228600" y="1056244"/>
          <a:ext cx="1814160" cy="689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967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L(mm)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Freq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53975"/>
              </p:ext>
            </p:extLst>
          </p:nvPr>
        </p:nvGraphicFramePr>
        <p:xfrm>
          <a:off x="2095195" y="1056240"/>
          <a:ext cx="1829410" cy="689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967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L(mm)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Freq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985101"/>
              </p:ext>
            </p:extLst>
          </p:nvPr>
        </p:nvGraphicFramePr>
        <p:xfrm>
          <a:off x="3962400" y="1056240"/>
          <a:ext cx="1752600" cy="689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967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L(mm)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Freq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047140"/>
              </p:ext>
            </p:extLst>
          </p:nvPr>
        </p:nvGraphicFramePr>
        <p:xfrm>
          <a:off x="5761920" y="1056240"/>
          <a:ext cx="1781880" cy="689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967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L(mm)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Freq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967"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32896"/>
              </p:ext>
            </p:extLst>
          </p:nvPr>
        </p:nvGraphicFramePr>
        <p:xfrm>
          <a:off x="228600" y="825810"/>
          <a:ext cx="7326348" cy="207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6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8859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Summary Sea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Lamprey Larval/Transformer Length Frequency Table  (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Ammocete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A, Transformer = T 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6053888" y="511846"/>
            <a:ext cx="15008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Preserved    Y   /   N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38571"/>
              </p:ext>
            </p:extLst>
          </p:nvPr>
        </p:nvGraphicFramePr>
        <p:xfrm>
          <a:off x="247026" y="518570"/>
          <a:ext cx="2494554" cy="23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4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9497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Field ID Performed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by: _________     _________</a:t>
                      </a:r>
                      <a:endParaRPr lang="en-US" sz="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26742"/>
              </p:ext>
            </p:extLst>
          </p:nvPr>
        </p:nvGraphicFramePr>
        <p:xfrm>
          <a:off x="223878" y="8046013"/>
          <a:ext cx="3879202" cy="169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7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93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SEA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LAMPREYS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Number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Min Length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Max Length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Adult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(001)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latin typeface="Arial" pitchFamily="34" charset="0"/>
                          <a:cs typeface="Arial" pitchFamily="34" charset="0"/>
                        </a:rPr>
                        <a:t>Ammocete</a:t>
                      </a:r>
                      <a:endParaRPr lang="en-U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(002)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Transformer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(003)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Residual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(250)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Young-of-</a:t>
                      </a:r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Yr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(251)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38250"/>
              </p:ext>
            </p:extLst>
          </p:nvPr>
        </p:nvGraphicFramePr>
        <p:xfrm>
          <a:off x="4201891" y="8046014"/>
          <a:ext cx="3352805" cy="169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659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NATIVE LAMPREYS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32">
                <a:tc rowSpan="2"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 Species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Adult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Transformer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Ammocete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32">
                <a:tc vMerge="1"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Code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3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Silver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(004)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(160)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3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N. Brook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(006)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(161)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3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Chestnut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(009)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(162)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3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Ichthyo</a:t>
                      </a:r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000" dirty="0" err="1" smtClean="0">
                          <a:latin typeface="Arial" pitchFamily="34" charset="0"/>
                          <a:cs typeface="Arial" pitchFamily="34" charset="0"/>
                        </a:rPr>
                        <a:t>spp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(008)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3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Am. Brook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(011)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(163)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 (012)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2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87368BC73F9D428A351703ABE007F5" ma:contentTypeVersion="4" ma:contentTypeDescription="Create a new document." ma:contentTypeScope="" ma:versionID="d701c65dee4661bca87ad6740b25d144">
  <xsd:schema xmlns:xsd="http://www.w3.org/2001/XMLSchema" xmlns:xs="http://www.w3.org/2001/XMLSchema" xmlns:p="http://schemas.microsoft.com/office/2006/metadata/properties" xmlns:ns2="2a8990df-81a4-4ced-895e-85c19728b0fd" xmlns:ns3="695497af-8b46-41d7-8b67-eaae34f6699e" targetNamespace="http://schemas.microsoft.com/office/2006/metadata/properties" ma:root="true" ma:fieldsID="84c3ad6dd4db010103661ef06364cbb9" ns2:_="" ns3:_="">
    <xsd:import namespace="2a8990df-81a4-4ced-895e-85c19728b0fd"/>
    <xsd:import namespace="695497af-8b46-41d7-8b67-eaae34f669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990df-81a4-4ced-895e-85c19728b0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497af-8b46-41d7-8b67-eaae34f669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741702-9467-4A39-A222-8E11CF5AEA5A}"/>
</file>

<file path=customXml/itemProps2.xml><?xml version="1.0" encoding="utf-8"?>
<ds:datastoreItem xmlns:ds="http://schemas.openxmlformats.org/officeDocument/2006/customXml" ds:itemID="{AAC41887-6034-4B51-BC2D-0397310FB173}"/>
</file>

<file path=customXml/itemProps3.xml><?xml version="1.0" encoding="utf-8"?>
<ds:datastoreItem xmlns:ds="http://schemas.openxmlformats.org/officeDocument/2006/customXml" ds:itemID="{1BF5EA93-CC8F-4EDA-8833-D44CADD7892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Custom</PresentationFormat>
  <Paragraphs>156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2013-04-17T19:50:41Z</dcterms:created>
  <dcterms:modified xsi:type="dcterms:W3CDTF">2020-02-14T13:22:35Z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0x010100FB87368BC73F9D428A351703ABE007F5</vt:lpwstr>
  </property>
</Properties>
</file>